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57" r:id="rId4"/>
    <p:sldId id="271" r:id="rId5"/>
    <p:sldId id="272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3D59B-E8BB-4F89-8517-A3EC9E166623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74DFA-18D8-452F-A814-3AE905B1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4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DA59-6AA0-0E69-10FE-66131F7DA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0A27-8593-4EB4-6217-7F445F1EA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3FDFD-FB07-992D-2A5C-92CAC805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C479B-AD09-1736-7645-FF3F5B5B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F4DAF-7552-7811-C04F-61EF313C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64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568C-D50B-5B71-47BB-79949B09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2CF500-100A-9356-7F41-1E5F07491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C9C64-E032-56F5-C74D-58E3E968C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3D1E2-A151-9248-B42F-F5EF95CA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9285-EA8B-1C5C-CFEE-FCAFC36B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1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6E6B1F-E95A-5971-9616-E20A107EA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3CDFA-B714-9D30-99F5-D3C74A33A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781C0-EFD0-6CF1-6DAB-BD450EF0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E1107-D620-A764-8A70-AC8904959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68B3E-F014-48F6-03F5-2F7BC8D2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0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924B-7D44-43D8-F77A-1AD5FCDF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C1B3A-480C-66E0-20A3-09553DD2E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C7B20-9C97-A508-01A1-A241F474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815E3-F8AE-A70A-A918-7B3066B3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4F701-6CCF-B77F-BE56-67BB05D5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0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8CC3-C16D-66AF-5610-CCD0BE41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C64F7-CE25-E39B-4571-5ED4D57A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21AA2-5694-0656-69C1-ACEE62639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94463-B109-5DDD-97B2-9D4EE537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6360-2770-F240-B94D-02B4DDD4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2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9F68-1F9D-8760-3110-208F6CA3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1E208-0DC3-76F0-E7BB-85D50F29D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A09BB-AD88-67C4-B6A9-47B8EC518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98131-D53A-3EEC-6BBF-6DF52672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9EA7E-94DA-B146-FBDD-CE5DF3C4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A7972-E974-7A5B-4DC0-E7C5AE6D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8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AA40-B69B-EC05-EB18-8D04153F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AD9E9-9A39-E6B3-C768-AB2F3EB04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81D50-B149-8F09-7F99-3B53B912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80A50-E536-9909-EEEF-4074DDD7A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F4917-5489-95AF-E538-D0939FC96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D16B0B-A17B-B5AD-6F64-E525CDB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732F7-33D2-35FA-3C94-FDE5192C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3C1CFA-732F-63D1-3B96-4D9F5FC6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1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F6F5-A7FA-4C8D-3824-1DDEF456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6D62B-E69C-88BA-8FA2-20A421D5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11770-24A2-D385-0916-65E32194C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ADC34-F7A1-A06D-ED2E-659687BB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23E9A-267B-0D91-8526-EF4628B4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B4102-45C7-A772-846B-A250C29A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C8F8-21FE-D58E-23E9-A5F77116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9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15F4-E8F0-CE0E-7E04-08716BE5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5B4C5-93CB-3830-46BC-79D8CF20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5467A-0965-901D-2D0E-B362DB7B5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B22BB-7222-A731-F197-FFF44548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F30D3-0EBA-7856-30EF-A41ED908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32ED0-E875-D449-0EA2-97383B42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2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C9F7-9431-7D5F-B41D-DF75EABC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0925D-1167-C00D-A8DB-BC6422512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76926-27D7-40F9-CE6E-B2941EDB5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A2FDE-BB96-EDF8-A9CC-545415CB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71F38-CF60-6D55-C85A-A8C7BDD3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13C42-432E-488A-C126-C68D6C55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3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7C20A0-EBAA-8EBF-D432-1254A455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7F40C-7A00-A155-46EC-0EE69859A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53386-0042-C0AC-F869-299CEA862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F31A45-D85A-4BC6-B30C-635B827938D2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3872C-11D3-C4A1-5A99-C0B775759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D9E6C-114E-3BDF-CAFB-1E73B1868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C6EA9B-38DC-4429-8999-9931B573B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6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619FF8-ED09-CBDA-2A7A-2C8B4661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04" y="1266742"/>
            <a:ext cx="4787660" cy="2449902"/>
          </a:xfrm>
        </p:spPr>
        <p:txBody>
          <a:bodyPr>
            <a:normAutofit/>
          </a:bodyPr>
          <a:lstStyle/>
          <a:p>
            <a:r>
              <a:rPr lang="en-US" b="1" dirty="0"/>
              <a:t>Securing the Software Supply Chain</a:t>
            </a:r>
            <a:br>
              <a:rPr lang="en-US" b="1" dirty="0"/>
            </a:b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DFCE0C5-C30C-03BA-D530-05E79F5E63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3" b="19293"/>
          <a:stretch>
            <a:fillRect/>
          </a:stretch>
        </p:blipFill>
        <p:spPr>
          <a:xfrm>
            <a:off x="5002064" y="402835"/>
            <a:ext cx="6855766" cy="5413375"/>
          </a:xfrm>
        </p:spPr>
      </p:pic>
    </p:spTree>
    <p:extLst>
      <p:ext uri="{BB962C8B-B14F-4D97-AF65-F5344CB8AC3E}">
        <p14:creationId xmlns:p14="http://schemas.microsoft.com/office/powerpoint/2010/main" val="261632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D959-5E1D-AACC-C2F9-B39AAEA7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DA977-D09A-C7C9-1622-5480B6FAE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63" y="185671"/>
            <a:ext cx="4787660" cy="256703"/>
          </a:xfrm>
        </p:spPr>
        <p:txBody>
          <a:bodyPr>
            <a:noAutofit/>
          </a:bodyPr>
          <a:lstStyle/>
          <a:p>
            <a:pPr>
              <a:lnSpc>
                <a:spcPts val="5850"/>
              </a:lnSpc>
            </a:pPr>
            <a:r>
              <a:rPr lang="en-US" sz="1600" dirty="0"/>
              <a:t>SLSA Level 2 — “Build is Scripted &amp; Authenticated”</a:t>
            </a:r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CC3C23E0-6DCC-CD96-53B5-688CFADD1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84" y="3603195"/>
            <a:ext cx="255092" cy="255092"/>
          </a:xfrm>
          <a:prstGeom prst="rect">
            <a:avLst/>
          </a:prstGeom>
        </p:spPr>
      </p:pic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6086C155-2716-B15F-B534-F24A19B90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404" y="4684584"/>
            <a:ext cx="255092" cy="255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6F2A9-E4F9-D330-2DB6-098E5A0A2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77" y="3109473"/>
            <a:ext cx="4689436" cy="351707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D296BCC-D900-0150-C432-D81E7A60F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" y="698721"/>
            <a:ext cx="63426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service generates provenance.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Artifacts are signed — so you can prove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who built what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Punchline: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“At least now, we can catch the intern who deployed to prod on Friday evening.”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A24C7D-B7EA-DE95-D587-D52030FC1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10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0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41D5E-DE68-51C0-A13A-221F80F08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D8041-D463-DFC4-2DC1-D7701991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0" y="231450"/>
            <a:ext cx="4787660" cy="256703"/>
          </a:xfrm>
        </p:spPr>
        <p:txBody>
          <a:bodyPr>
            <a:noAutofit/>
          </a:bodyPr>
          <a:lstStyle/>
          <a:p>
            <a:pPr>
              <a:lnSpc>
                <a:spcPts val="5850"/>
              </a:lnSpc>
            </a:pPr>
            <a:r>
              <a:rPr lang="en-US" sz="1600" dirty="0"/>
              <a:t>SLSA Level 3 — “Build is Hermetic &amp; Reproducible”</a:t>
            </a:r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5E86955E-29EB-C51E-6A9A-788554657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84" y="3603195"/>
            <a:ext cx="255092" cy="255092"/>
          </a:xfrm>
          <a:prstGeom prst="rect">
            <a:avLst/>
          </a:prstGeom>
        </p:spPr>
      </p:pic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63B96394-96BE-9165-2F0F-88F055F9D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404" y="4684584"/>
            <a:ext cx="255092" cy="2550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617534-B191-3E7F-F613-E74E6FED3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02" y="895831"/>
            <a:ext cx="476604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Builds are fully automated and reproducible.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Same inputs = same outputs.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</a:t>
            </a:r>
            <a:r>
              <a:rPr lang="en-US" altLang="en-US" b="1" dirty="0">
                <a:latin typeface="Arial" panose="020B0604020202020204" pitchFamily="34" charset="0"/>
              </a:rPr>
              <a:t> Punchline:</a:t>
            </a:r>
            <a:r>
              <a:rPr lang="en-US" altLang="en-US" dirty="0">
                <a:latin typeface="Arial" panose="020B0604020202020204" pitchFamily="34" charset="0"/>
              </a:rPr>
              <a:t> No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“more ‘works on my machine’ drama!”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81DA6-C9B7-B03A-01AF-CDCD400D8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743" y="2300365"/>
            <a:ext cx="4538148" cy="4464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52936F-2508-A76F-0A38-4F682DCAE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354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1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57D6D-AC5E-5092-1D9A-7CA21F295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BF1FBD-79B2-20C0-86A5-846C01BE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0" y="231450"/>
            <a:ext cx="4787660" cy="256703"/>
          </a:xfrm>
        </p:spPr>
        <p:txBody>
          <a:bodyPr>
            <a:noAutofit/>
          </a:bodyPr>
          <a:lstStyle/>
          <a:p>
            <a:pPr>
              <a:lnSpc>
                <a:spcPts val="5850"/>
              </a:lnSpc>
            </a:pPr>
            <a:r>
              <a:rPr lang="en-US" sz="1600" dirty="0"/>
              <a:t>SLSA Level 4 — “Complete End-to-End Security”</a:t>
            </a:r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1CFC87A5-06AF-825F-341A-ABB3D8A31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84" y="3603195"/>
            <a:ext cx="255092" cy="255092"/>
          </a:xfrm>
          <a:prstGeom prst="rect">
            <a:avLst/>
          </a:prstGeom>
        </p:spPr>
      </p:pic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E5C8CB02-76C1-490A-FF28-49BAF47BB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404" y="4684584"/>
            <a:ext cx="255092" cy="255092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911CB9D-0782-05D5-D6AC-7D7AB7450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90" y="680111"/>
            <a:ext cx="55611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Two-person review before submission.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Provenance is generated automatically by a secure,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isolated build system.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Punchline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“even the hacker will say ‘Respect bro!’”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83E7F-C78B-8412-B960-A419F8995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066" y="303591"/>
            <a:ext cx="4574849" cy="5881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1FA3E4-F24F-E025-99CB-EACF4F12D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366" y="2187627"/>
            <a:ext cx="4679905" cy="467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3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E0C0C-5C0D-0F9E-923A-44171A1EF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BDAB3-3A06-A7E2-F3AA-6FF3B201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35" y="156100"/>
            <a:ext cx="4787660" cy="256703"/>
          </a:xfrm>
        </p:spPr>
        <p:txBody>
          <a:bodyPr>
            <a:noAutofit/>
          </a:bodyPr>
          <a:lstStyle/>
          <a:p>
            <a:pPr>
              <a:lnSpc>
                <a:spcPts val="5850"/>
              </a:lnSpc>
            </a:pPr>
            <a:r>
              <a:rPr lang="en-US" sz="1600" b="1" dirty="0"/>
              <a:t>Why OWASP folks should care</a:t>
            </a:r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83336BC7-E1FE-7997-88A6-A5E9EB987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84" y="3603195"/>
            <a:ext cx="255092" cy="255092"/>
          </a:xfrm>
          <a:prstGeom prst="rect">
            <a:avLst/>
          </a:prstGeom>
        </p:spPr>
      </p:pic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E7EF3468-1255-AF64-4C5C-C49619BFF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404" y="4684584"/>
            <a:ext cx="255092" cy="2550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F36F07-DBA7-A93F-E46F-95526C887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35" y="843953"/>
            <a:ext cx="68437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SLSA complements OWASP’s Software Component Verification.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prevent dependency attacks,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latin typeface="Arial" panose="020B0604020202020204" pitchFamily="34" charset="0"/>
              </a:rPr>
              <a:t>T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tampering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build compromise.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FCFA5-BB66-B9EF-CCB2-0D82B3FED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083" y="0"/>
            <a:ext cx="533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5A27DC-A37E-EC16-B451-95572F354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53" y="1953678"/>
            <a:ext cx="4660842" cy="47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9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9E182-3DF6-96DD-E0B5-913452E32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863FA-5034-B83A-C139-7955A255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35" y="156100"/>
            <a:ext cx="4787660" cy="256703"/>
          </a:xfrm>
        </p:spPr>
        <p:txBody>
          <a:bodyPr>
            <a:noAutofit/>
          </a:bodyPr>
          <a:lstStyle/>
          <a:p>
            <a:pPr>
              <a:lnSpc>
                <a:spcPts val="5850"/>
              </a:lnSpc>
            </a:pPr>
            <a:r>
              <a:rPr lang="en-US" sz="2400" b="1" dirty="0"/>
              <a:t>Demo</a:t>
            </a:r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16D33BB9-6E2B-D3FD-20DA-030C2D3CA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84" y="3603195"/>
            <a:ext cx="255092" cy="255092"/>
          </a:xfrm>
          <a:prstGeom prst="rect">
            <a:avLst/>
          </a:prstGeom>
        </p:spPr>
      </p:pic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EEB49645-487F-43D8-30D6-11EE274BF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404" y="4684584"/>
            <a:ext cx="255092" cy="255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99777-148C-8877-3632-C7A2A8E13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004" y="567805"/>
            <a:ext cx="3674403" cy="5804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63986-AC89-3140-E8D2-1A83F7B59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59" y="611369"/>
            <a:ext cx="4653951" cy="598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74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27AFB-34C9-04B3-8079-7053871C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50289A-8BBB-6D48-7AAE-661B59EDB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97" y="793360"/>
            <a:ext cx="80867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7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CECBC-D613-24BF-8D61-978CF894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636358-CD24-959F-A309-0B026BCD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01" y="308541"/>
            <a:ext cx="4787660" cy="256703"/>
          </a:xfrm>
        </p:spPr>
        <p:txBody>
          <a:bodyPr>
            <a:noAutofit/>
          </a:bodyPr>
          <a:lstStyle/>
          <a:p>
            <a:pPr>
              <a:lnSpc>
                <a:spcPts val="5850"/>
              </a:lnSpc>
            </a:pPr>
            <a:r>
              <a:rPr lang="en-US" sz="2400" b="1" dirty="0"/>
              <a:t>Software Supply Chain Security</a:t>
            </a:r>
            <a:endParaRPr lang="en-US" sz="2400" dirty="0"/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F4FE1CFA-F555-415C-F329-91D752D41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84" y="3603195"/>
            <a:ext cx="255092" cy="255092"/>
          </a:xfrm>
          <a:prstGeom prst="rect">
            <a:avLst/>
          </a:prstGeom>
        </p:spPr>
      </p:pic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90763B44-A3A0-6303-C326-F90A88B56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404" y="4684584"/>
            <a:ext cx="255092" cy="255092"/>
          </a:xfrm>
          <a:prstGeom prst="rect">
            <a:avLst/>
          </a:prstGeo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6D1963D1-505F-C72F-BBE1-630CF1651C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3" b="19293"/>
          <a:stretch>
            <a:fillRect/>
          </a:stretch>
        </p:blipFill>
        <p:spPr>
          <a:xfrm>
            <a:off x="5933686" y="992187"/>
            <a:ext cx="6172200" cy="4873625"/>
          </a:xfr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A022E74-1E40-5EC0-0D82-46CFC4406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48" y="681829"/>
            <a:ext cx="4689436" cy="58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7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59AE-E541-220B-C6DB-4C7715CC6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5E3650-F712-0D12-485A-95D9A736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01" y="308541"/>
            <a:ext cx="4787660" cy="256703"/>
          </a:xfrm>
        </p:spPr>
        <p:txBody>
          <a:bodyPr>
            <a:noAutofit/>
          </a:bodyPr>
          <a:lstStyle/>
          <a:p>
            <a:pPr>
              <a:lnSpc>
                <a:spcPts val="5850"/>
              </a:lnSpc>
            </a:pPr>
            <a:r>
              <a:rPr lang="en-US" sz="2400" b="1" dirty="0"/>
              <a:t>Software Supply Chain Security</a:t>
            </a:r>
            <a:endParaRPr lang="en-US" sz="2400" dirty="0"/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BA696036-2BD7-A4E4-812A-14F6B75F2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84" y="3603195"/>
            <a:ext cx="255092" cy="255092"/>
          </a:xfrm>
          <a:prstGeom prst="rect">
            <a:avLst/>
          </a:prstGeom>
        </p:spPr>
      </p:pic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96DBBF90-384E-BCFD-1D38-BBA90A7E1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404" y="4684584"/>
            <a:ext cx="255092" cy="255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D370CE-F6F7-90F4-320F-660A0466B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97633"/>
            <a:ext cx="12192000" cy="546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70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6BF9D-6F14-4A6C-CC08-7A72518B8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E60A0-75BD-DF45-7D9D-4F81928D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01" y="308541"/>
            <a:ext cx="4787660" cy="256703"/>
          </a:xfrm>
        </p:spPr>
        <p:txBody>
          <a:bodyPr>
            <a:noAutofit/>
          </a:bodyPr>
          <a:lstStyle/>
          <a:p>
            <a:pPr>
              <a:lnSpc>
                <a:spcPts val="5850"/>
              </a:lnSpc>
            </a:pPr>
            <a:r>
              <a:rPr lang="en-US" sz="2400" dirty="0"/>
              <a:t>SBOM</a:t>
            </a:r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1995213C-6039-92AE-229A-59DB34DC3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84" y="3603195"/>
            <a:ext cx="255092" cy="255092"/>
          </a:xfrm>
          <a:prstGeom prst="rect">
            <a:avLst/>
          </a:prstGeom>
        </p:spPr>
      </p:pic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C8EA9AE2-19A7-25EE-9D7B-3E76AF5B5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404" y="4684584"/>
            <a:ext cx="255092" cy="2550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07F0E-AE03-A019-188F-CD15DE184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64" y="0"/>
            <a:ext cx="680313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969CE-9913-D728-EB8C-4BBE8552CF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4" y="955101"/>
            <a:ext cx="4599407" cy="45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0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381DF-261A-5267-2DBB-7D0275BF7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D6D1E93-A8C7-AA67-60D1-2C38D38E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15" y="607493"/>
            <a:ext cx="10665608" cy="596664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E5DDADE-9295-E041-90DF-0D60126E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3" y="188977"/>
            <a:ext cx="4787660" cy="256703"/>
          </a:xfrm>
        </p:spPr>
        <p:txBody>
          <a:bodyPr>
            <a:normAutofit fontScale="90000"/>
          </a:bodyPr>
          <a:lstStyle/>
          <a:p>
            <a:pPr>
              <a:lnSpc>
                <a:spcPts val="5850"/>
              </a:lnSpc>
            </a:pPr>
            <a:r>
              <a:rPr lang="en-US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Critical Attack 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53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6B37E-08BA-18B8-B175-15C836EE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5384F5-1683-EB65-EAEC-0EA5DC734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01" y="308541"/>
            <a:ext cx="4787660" cy="256703"/>
          </a:xfrm>
        </p:spPr>
        <p:txBody>
          <a:bodyPr>
            <a:noAutofit/>
          </a:bodyPr>
          <a:lstStyle/>
          <a:p>
            <a:pPr>
              <a:lnSpc>
                <a:spcPts val="5850"/>
              </a:lnSpc>
            </a:pPr>
            <a:r>
              <a:rPr lang="en-US" sz="2400" dirty="0"/>
              <a:t>What is SLSA ? </a:t>
            </a:r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0C5E8F45-8A59-10DD-6D1E-A16DC31F2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84" y="3603195"/>
            <a:ext cx="255092" cy="255092"/>
          </a:xfrm>
          <a:prstGeom prst="rect">
            <a:avLst/>
          </a:prstGeom>
        </p:spPr>
      </p:pic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AF498A8E-4FED-B71B-861D-52B0E46F5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404" y="4684584"/>
            <a:ext cx="255092" cy="255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5E6B4-D5FF-63F7-FD82-F4E7BB42C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65244"/>
            <a:ext cx="4670373" cy="5814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49C67A-C193-0410-7860-2DF3243D7693}"/>
              </a:ext>
            </a:extLst>
          </p:cNvPr>
          <p:cNvSpPr txBox="1"/>
          <p:nvPr/>
        </p:nvSpPr>
        <p:spPr>
          <a:xfrm>
            <a:off x="1438" y="4201012"/>
            <a:ext cx="6094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SLSA = </a:t>
            </a:r>
            <a:r>
              <a:rPr lang="en-US" i="1" dirty="0"/>
              <a:t>Supply-chain Levels for Software Artifacts</a:t>
            </a:r>
            <a:br>
              <a:rPr lang="en-US" dirty="0"/>
            </a:br>
            <a:r>
              <a:rPr lang="en-US" dirty="0"/>
              <a:t>→ A framework by Google to ensure the integrity and trust of software artifacts.</a:t>
            </a:r>
            <a:br>
              <a:rPr lang="en-US" dirty="0"/>
            </a:br>
            <a:r>
              <a:rPr lang="en-US" dirty="0"/>
              <a:t>→ Think of it like a “security ladder” for your build and release process.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3794904-DCAE-5153-0162-1AB168A603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2981" y="924568"/>
            <a:ext cx="4373269" cy="26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99265821-53EC-E06D-D956-A20DDD42542F}"/>
              </a:ext>
            </a:extLst>
          </p:cNvPr>
          <p:cNvSpPr/>
          <p:nvPr/>
        </p:nvSpPr>
        <p:spPr>
          <a:xfrm>
            <a:off x="2033430" y="472580"/>
            <a:ext cx="4388445" cy="498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125" dirty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SLSA Framework Levels</a:t>
            </a:r>
            <a:endParaRPr lang="en-US" sz="3125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7BC18248-AA81-CB1A-A176-F40778EA64C9}"/>
              </a:ext>
            </a:extLst>
          </p:cNvPr>
          <p:cNvSpPr/>
          <p:nvPr/>
        </p:nvSpPr>
        <p:spPr>
          <a:xfrm>
            <a:off x="2192974" y="1449586"/>
            <a:ext cx="159444" cy="934839"/>
          </a:xfrm>
          <a:prstGeom prst="roundRect">
            <a:avLst>
              <a:gd name="adj" fmla="val 1500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6E0F3AD6-BDA3-BC66-B64F-949C90F63880}"/>
              </a:ext>
            </a:extLst>
          </p:cNvPr>
          <p:cNvSpPr/>
          <p:nvPr/>
        </p:nvSpPr>
        <p:spPr>
          <a:xfrm>
            <a:off x="2033430" y="1344910"/>
            <a:ext cx="478532" cy="478532"/>
          </a:xfrm>
          <a:prstGeom prst="roundRect">
            <a:avLst>
              <a:gd name="adj" fmla="val 79619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9654AD20-B69C-0F3D-3C94-776C5F0B3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3088" y="1464568"/>
            <a:ext cx="239217" cy="239217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8F99346C-9017-F1D8-627C-E6807577D3A2}"/>
              </a:ext>
            </a:extLst>
          </p:cNvPr>
          <p:cNvSpPr/>
          <p:nvPr/>
        </p:nvSpPr>
        <p:spPr>
          <a:xfrm>
            <a:off x="2671407" y="1369814"/>
            <a:ext cx="2151063" cy="249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b="1" dirty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Level 1: </a:t>
            </a:r>
            <a:r>
              <a:rPr lang="en-US" sz="1600" b="1" dirty="0"/>
              <a:t>Build is Scripted but Unverified</a:t>
            </a:r>
            <a:endParaRPr lang="en-US" sz="1542" b="1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F5B1BB8E-09AE-E36E-0287-B9452FBB4C20}"/>
              </a:ext>
            </a:extLst>
          </p:cNvPr>
          <p:cNvSpPr/>
          <p:nvPr/>
        </p:nvSpPr>
        <p:spPr>
          <a:xfrm>
            <a:off x="2671407" y="1714698"/>
            <a:ext cx="5865416" cy="51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latin typeface="Inter" pitchFamily="34" charset="0"/>
                <a:ea typeface="Inter" pitchFamily="34" charset="-122"/>
                <a:cs typeface="Inter" pitchFamily="34" charset="-120"/>
              </a:rPr>
              <a:t>Build process is documented and provenance is generated, establishing basic transparency into how software is built.</a:t>
            </a:r>
            <a:endParaRPr lang="en-US" sz="1250" dirty="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7836296D-DBF3-500A-A488-FDA043605DA0}"/>
              </a:ext>
            </a:extLst>
          </p:cNvPr>
          <p:cNvSpPr/>
          <p:nvPr/>
        </p:nvSpPr>
        <p:spPr>
          <a:xfrm>
            <a:off x="2432191" y="2783186"/>
            <a:ext cx="159444" cy="934839"/>
          </a:xfrm>
          <a:prstGeom prst="roundRect">
            <a:avLst>
              <a:gd name="adj" fmla="val 1500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91FF59DC-1E5B-EFE9-3A51-268BDFDC28B1}"/>
              </a:ext>
            </a:extLst>
          </p:cNvPr>
          <p:cNvSpPr/>
          <p:nvPr/>
        </p:nvSpPr>
        <p:spPr>
          <a:xfrm>
            <a:off x="2272646" y="2678509"/>
            <a:ext cx="478532" cy="478532"/>
          </a:xfrm>
          <a:prstGeom prst="roundRect">
            <a:avLst>
              <a:gd name="adj" fmla="val 79619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445440A9-DEE4-8198-2295-404D10E46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2304" y="2798167"/>
            <a:ext cx="239217" cy="239217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D8E1AA2E-3FC9-E6C8-F6DC-3F290581D78C}"/>
              </a:ext>
            </a:extLst>
          </p:cNvPr>
          <p:cNvSpPr/>
          <p:nvPr/>
        </p:nvSpPr>
        <p:spPr>
          <a:xfrm>
            <a:off x="2910623" y="2703414"/>
            <a:ext cx="2519561" cy="249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b="1" dirty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Level 2: </a:t>
            </a:r>
            <a:r>
              <a:rPr lang="en-US" sz="1400" dirty="0"/>
              <a:t>Build is Scripted &amp; Authenticated</a:t>
            </a:r>
            <a:endParaRPr lang="en-US" sz="1542" b="1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645FCF8-DDC1-75B3-939C-17372B3F045C}"/>
              </a:ext>
            </a:extLst>
          </p:cNvPr>
          <p:cNvSpPr/>
          <p:nvPr/>
        </p:nvSpPr>
        <p:spPr>
          <a:xfrm>
            <a:off x="2910623" y="3048297"/>
            <a:ext cx="5626199" cy="51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latin typeface="Inter" pitchFamily="34" charset="0"/>
                <a:ea typeface="Inter" pitchFamily="34" charset="-122"/>
                <a:cs typeface="Inter" pitchFamily="34" charset="-120"/>
              </a:rPr>
              <a:t>Provenance is authenticated and the build service generates signed metadata, preventing post-build tampering</a:t>
            </a: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50" dirty="0"/>
          </a:p>
        </p:txBody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B27236E6-1EDF-BB84-5611-EFB2CDC819C1}"/>
              </a:ext>
            </a:extLst>
          </p:cNvPr>
          <p:cNvSpPr/>
          <p:nvPr/>
        </p:nvSpPr>
        <p:spPr>
          <a:xfrm>
            <a:off x="2671507" y="4116785"/>
            <a:ext cx="159444" cy="934839"/>
          </a:xfrm>
          <a:prstGeom prst="roundRect">
            <a:avLst>
              <a:gd name="adj" fmla="val 1500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6EDDC58A-07EF-1837-4006-DDB7BEFD1B45}"/>
              </a:ext>
            </a:extLst>
          </p:cNvPr>
          <p:cNvSpPr/>
          <p:nvPr/>
        </p:nvSpPr>
        <p:spPr>
          <a:xfrm>
            <a:off x="2511962" y="4012108"/>
            <a:ext cx="478532" cy="478532"/>
          </a:xfrm>
          <a:prstGeom prst="roundRect">
            <a:avLst>
              <a:gd name="adj" fmla="val 79619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A40629EE-3E72-CE58-19F9-E43DE41F5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1620" y="4131767"/>
            <a:ext cx="239217" cy="239217"/>
          </a:xfrm>
          <a:prstGeom prst="rect">
            <a:avLst/>
          </a:prstGeom>
        </p:spPr>
      </p:pic>
      <p:sp>
        <p:nvSpPr>
          <p:cNvPr id="20" name="Text 11">
            <a:extLst>
              <a:ext uri="{FF2B5EF4-FFF2-40B4-BE49-F238E27FC236}">
                <a16:creationId xmlns:a16="http://schemas.microsoft.com/office/drawing/2014/main" id="{AFF92066-63BD-5827-B917-BA0FBE6C6CD1}"/>
              </a:ext>
            </a:extLst>
          </p:cNvPr>
          <p:cNvSpPr/>
          <p:nvPr/>
        </p:nvSpPr>
        <p:spPr>
          <a:xfrm>
            <a:off x="3149938" y="4037013"/>
            <a:ext cx="2282627" cy="249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b="1" dirty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Level 3: </a:t>
            </a:r>
            <a:r>
              <a:rPr lang="en-US" sz="1400" dirty="0"/>
              <a:t>Build is Hermetic &amp; Reproducible</a:t>
            </a:r>
            <a:endParaRPr lang="en-US" sz="1542" b="1" dirty="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EB12BC15-1C4F-A173-BC7C-77FC36B2A6AD}"/>
              </a:ext>
            </a:extLst>
          </p:cNvPr>
          <p:cNvSpPr/>
          <p:nvPr/>
        </p:nvSpPr>
        <p:spPr>
          <a:xfrm>
            <a:off x="3149939" y="4381897"/>
            <a:ext cx="5386883" cy="51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latin typeface="Inter" pitchFamily="34" charset="0"/>
                <a:ea typeface="Inter" pitchFamily="34" charset="-122"/>
                <a:cs typeface="Inter" pitchFamily="34" charset="-120"/>
              </a:rPr>
              <a:t>Source and build platforms meet specific security standards with hardened infrastructure and non-falsifiable provenance</a:t>
            </a: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50" dirty="0"/>
          </a:p>
        </p:txBody>
      </p:sp>
      <p:sp>
        <p:nvSpPr>
          <p:cNvPr id="22" name="Shape 13">
            <a:extLst>
              <a:ext uri="{FF2B5EF4-FFF2-40B4-BE49-F238E27FC236}">
                <a16:creationId xmlns:a16="http://schemas.microsoft.com/office/drawing/2014/main" id="{5BD9FB50-6FEB-6FB3-1FF2-42D9B39303FD}"/>
              </a:ext>
            </a:extLst>
          </p:cNvPr>
          <p:cNvSpPr/>
          <p:nvPr/>
        </p:nvSpPr>
        <p:spPr>
          <a:xfrm>
            <a:off x="2910822" y="5450384"/>
            <a:ext cx="159444" cy="934839"/>
          </a:xfrm>
          <a:prstGeom prst="roundRect">
            <a:avLst>
              <a:gd name="adj" fmla="val 1500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AA947474-50DB-71A8-ABE0-C3C2F4F8DF83}"/>
              </a:ext>
            </a:extLst>
          </p:cNvPr>
          <p:cNvSpPr/>
          <p:nvPr/>
        </p:nvSpPr>
        <p:spPr>
          <a:xfrm>
            <a:off x="2751278" y="5345707"/>
            <a:ext cx="478532" cy="478532"/>
          </a:xfrm>
          <a:prstGeom prst="roundRect">
            <a:avLst>
              <a:gd name="adj" fmla="val 79619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6740ADAA-3420-3225-4CCF-E9500C5D8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0935" y="5465366"/>
            <a:ext cx="239217" cy="239217"/>
          </a:xfrm>
          <a:prstGeom prst="rect">
            <a:avLst/>
          </a:prstGeom>
        </p:spPr>
      </p:pic>
      <p:sp>
        <p:nvSpPr>
          <p:cNvPr id="25" name="Text 15">
            <a:extLst>
              <a:ext uri="{FF2B5EF4-FFF2-40B4-BE49-F238E27FC236}">
                <a16:creationId xmlns:a16="http://schemas.microsoft.com/office/drawing/2014/main" id="{E6382E9E-5862-E60D-8348-35B585824D91}"/>
              </a:ext>
            </a:extLst>
          </p:cNvPr>
          <p:cNvSpPr/>
          <p:nvPr/>
        </p:nvSpPr>
        <p:spPr>
          <a:xfrm>
            <a:off x="3389255" y="5370612"/>
            <a:ext cx="2503884" cy="249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b="1" dirty="0"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Level 4: </a:t>
            </a:r>
            <a:r>
              <a:rPr lang="en-US" sz="1400" dirty="0"/>
              <a:t>Complete End-to-End Security</a:t>
            </a:r>
            <a:endParaRPr lang="en-US" sz="1542" b="1" dirty="0"/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6FBBA7E5-D481-747C-6B05-7F6B2CBB8117}"/>
              </a:ext>
            </a:extLst>
          </p:cNvPr>
          <p:cNvSpPr/>
          <p:nvPr/>
        </p:nvSpPr>
        <p:spPr>
          <a:xfrm>
            <a:off x="3389255" y="5715496"/>
            <a:ext cx="5147568" cy="51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latin typeface="Inter" pitchFamily="34" charset="0"/>
                <a:ea typeface="Inter" pitchFamily="34" charset="-122"/>
                <a:cs typeface="Inter" pitchFamily="34" charset="-120"/>
              </a:rPr>
              <a:t>Two-person review of all changes and hermetic, reproducible builds provide maximum protection against determined adversaries.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670324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B1295-DE35-4450-4854-9AC754BC0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6A68C-4645-C33C-647A-87B548C9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63" y="185671"/>
            <a:ext cx="4787660" cy="256703"/>
          </a:xfrm>
        </p:spPr>
        <p:txBody>
          <a:bodyPr>
            <a:noAutofit/>
          </a:bodyPr>
          <a:lstStyle/>
          <a:p>
            <a:pPr>
              <a:lnSpc>
                <a:spcPts val="5850"/>
              </a:lnSpc>
            </a:pPr>
            <a:r>
              <a:rPr lang="en-US" sz="1800" dirty="0"/>
              <a:t>SLSA Level 1 — “Build is Scripted but Unverified”</a:t>
            </a:r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B7E538D4-8E0A-D3E0-A1D2-E909F4938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384" y="3603195"/>
            <a:ext cx="255092" cy="255092"/>
          </a:xfrm>
          <a:prstGeom prst="rect">
            <a:avLst/>
          </a:prstGeom>
        </p:spPr>
      </p:pic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C17A8AFB-E850-2D9F-5211-219E5DE29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404" y="4684584"/>
            <a:ext cx="255092" cy="2550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E6CA97-395C-358C-3E97-3AE262BD3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01" y="1167039"/>
            <a:ext cx="581761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 and build process are documented.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no guarantee the build output matches the source.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Punchline: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“This is like trusting your friend 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send production code through WhatsApp zip file.”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628188D-F778-2713-BE32-CB4B8D468D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3" b="19293"/>
          <a:stretch>
            <a:fillRect/>
          </a:stretch>
        </p:blipFill>
        <p:spPr>
          <a:xfrm>
            <a:off x="6763110" y="504466"/>
            <a:ext cx="4934310" cy="3448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9EAD5-02CB-2C0A-5E31-F0BDA4B25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404" y="3936636"/>
            <a:ext cx="4641779" cy="24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21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364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DM Sans Medium</vt:lpstr>
      <vt:lpstr>Inter</vt:lpstr>
      <vt:lpstr>Petrona Bold</vt:lpstr>
      <vt:lpstr>Office Theme</vt:lpstr>
      <vt:lpstr>Securing the Software Supply Chain </vt:lpstr>
      <vt:lpstr>PowerPoint Presentation</vt:lpstr>
      <vt:lpstr>Software Supply Chain Security</vt:lpstr>
      <vt:lpstr>Software Supply Chain Security</vt:lpstr>
      <vt:lpstr>SBOM</vt:lpstr>
      <vt:lpstr>Critical Attack Vectors</vt:lpstr>
      <vt:lpstr>What is SLSA ? </vt:lpstr>
      <vt:lpstr>PowerPoint Presentation</vt:lpstr>
      <vt:lpstr>SLSA Level 1 — “Build is Scripted but Unverified”</vt:lpstr>
      <vt:lpstr>SLSA Level 2 — “Build is Scripted &amp; Authenticated”</vt:lpstr>
      <vt:lpstr>SLSA Level 3 — “Build is Hermetic &amp; Reproducible”</vt:lpstr>
      <vt:lpstr>SLSA Level 4 — “Complete End-to-End Security”</vt:lpstr>
      <vt:lpstr>Why OWASP folks should care</vt:lpstr>
      <vt:lpstr>Demo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Dharan Kuppusamy Thamo (MS/ETX1)</dc:creator>
  <cp:lastModifiedBy>Dharan Kuppusamy Thamo (MS/ETX1)</cp:lastModifiedBy>
  <cp:revision>2</cp:revision>
  <dcterms:created xsi:type="dcterms:W3CDTF">2025-10-31T19:27:41Z</dcterms:created>
  <dcterms:modified xsi:type="dcterms:W3CDTF">2025-11-27T06:19:10Z</dcterms:modified>
</cp:coreProperties>
</file>